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61" r:id="rId2"/>
    <p:sldId id="257" r:id="rId3"/>
    <p:sldId id="271" r:id="rId4"/>
    <p:sldId id="262" r:id="rId5"/>
    <p:sldId id="275" r:id="rId6"/>
    <p:sldId id="272" r:id="rId7"/>
    <p:sldId id="273" r:id="rId8"/>
    <p:sldId id="274" r:id="rId9"/>
    <p:sldId id="276" r:id="rId10"/>
    <p:sldId id="277" r:id="rId11"/>
    <p:sldId id="278" r:id="rId12"/>
    <p:sldId id="279" r:id="rId13"/>
    <p:sldId id="280" r:id="rId14"/>
    <p:sldId id="283" r:id="rId15"/>
    <p:sldId id="284" r:id="rId16"/>
    <p:sldId id="28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574" autoAdjust="0"/>
    <p:restoredTop sz="86384" autoAdjust="0"/>
  </p:normalViewPr>
  <p:slideViewPr>
    <p:cSldViewPr snapToGrid="0">
      <p:cViewPr varScale="1">
        <p:scale>
          <a:sx n="102" d="100"/>
          <a:sy n="102" d="100"/>
        </p:scale>
        <p:origin x="150" y="19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9/15/2017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video</a:t>
            </a:r>
            <a:r>
              <a:rPr lang="en-US" baseline="0" dirty="0"/>
              <a:t> introduces DL Workspace, an open source toolkit for turn-key AI Cluster setup and operation.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14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Wait for “Mapped Endpoints” to appear.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75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Copy the security token for the </a:t>
            </a:r>
            <a:r>
              <a:rPr lang="en-US" dirty="0" err="1"/>
              <a:t>Jupyter</a:t>
            </a:r>
            <a:r>
              <a:rPr lang="en-US" dirty="0"/>
              <a:t> notebook, </a:t>
            </a:r>
          </a:p>
          <a:p>
            <a:r>
              <a:rPr lang="en-US" dirty="0"/>
              <a:t>and then click the Mapped Endpoint to access the job container.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7711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Paste the security token, and click “Log In”.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949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now have access to a fully functional </a:t>
            </a:r>
            <a:r>
              <a:rPr lang="en-US" dirty="0" err="1"/>
              <a:t>TensorFlow</a:t>
            </a:r>
            <a:r>
              <a:rPr lang="en-US" dirty="0"/>
              <a:t> container. </a:t>
            </a:r>
          </a:p>
          <a:p>
            <a:r>
              <a:rPr lang="en-US" dirty="0"/>
              <a:t>If requested, GPU resources will be </a:t>
            </a:r>
          </a:p>
          <a:p>
            <a:r>
              <a:rPr lang="en-US" dirty="0"/>
              <a:t>available and attached to the container. To access</a:t>
            </a:r>
          </a:p>
          <a:p>
            <a:r>
              <a:rPr lang="en-US" dirty="0" err="1"/>
              <a:t>TensorFlow</a:t>
            </a:r>
            <a:r>
              <a:rPr lang="en-US" dirty="0"/>
              <a:t> tutorial, click the link “notebooks”.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6191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</a:t>
            </a:r>
            <a:r>
              <a:rPr lang="en-US" baseline="0" dirty="0"/>
              <a:t> are now in a Jupyter notebook, with both TensorFlow software and GPU hardware pre-setup.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89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write your own program, execute the code, and interactively</a:t>
            </a:r>
            <a:r>
              <a:rPr lang="en-US" baseline="0" dirty="0"/>
              <a:t> explore the inner working of DNN models.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380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DL Workspace provides turn-key setup for AI clusters, </a:t>
            </a:r>
          </a:p>
          <a:p>
            <a:r>
              <a:rPr lang="en-US" dirty="0"/>
              <a:t>allows AI scientists to jump directly to work, and </a:t>
            </a:r>
          </a:p>
          <a:p>
            <a:r>
              <a:rPr lang="en-US" dirty="0"/>
              <a:t>facilitates collaboration and sharing.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657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DL Workspace </a:t>
            </a:r>
            <a:r>
              <a:rPr lang="en-US" baseline="0" dirty="0"/>
              <a:t>provides out-of-box support for multiple Deep Learning toolkits, and big data analytical kits. It </a:t>
            </a:r>
            <a:r>
              <a:rPr lang="en-US" dirty="0"/>
              <a:t>is used daily by</a:t>
            </a:r>
            <a:r>
              <a:rPr lang="en-US" baseline="0" dirty="0"/>
              <a:t> Microsoft employees, and allows AI scientists to run both interactive and batch jobs on cluster.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rest of the video explains the process to launch an interactive </a:t>
            </a:r>
            <a:r>
              <a:rPr lang="en-US" dirty="0" err="1"/>
              <a:t>TensorFlow</a:t>
            </a:r>
            <a:r>
              <a:rPr lang="en-US" dirty="0"/>
              <a:t> job.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50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First, log in via your favorite</a:t>
            </a:r>
            <a:r>
              <a:rPr lang="en-US" baseline="0" dirty="0"/>
              <a:t> provider through open id.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95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log in, click “Submit</a:t>
            </a:r>
            <a:r>
              <a:rPr lang="en-US" baseline="0" dirty="0"/>
              <a:t> New Job”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321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Select a job template, and make</a:t>
            </a:r>
            <a:r>
              <a:rPr lang="en-US" baseline="0" dirty="0"/>
              <a:t> optional adjustment.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82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</a:t>
            </a:r>
            <a:r>
              <a:rPr lang="en-US" baseline="0" dirty="0"/>
              <a:t> “Submit” button to schedule the job for execution.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80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</a:t>
            </a:r>
            <a:r>
              <a:rPr lang="en-US" baseline="0" dirty="0"/>
              <a:t> “View and Manage Jobs”, and select proper job ID to monitor the jobs you have just executed.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30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may need to wait a</a:t>
            </a:r>
            <a:r>
              <a:rPr lang="en-US" baseline="0" dirty="0"/>
              <a:t> few seconds to a few minutes for the job container to be scheduled, downloaded and launched.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16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9/15/2017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9/15/2017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9/15/2017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9/15/2017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9/15/2017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9/15/2017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9/15/2017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9/15/2017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9/15/2017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486FC9-79B0-4876-B9A8-3F65D48DF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183" y="231648"/>
            <a:ext cx="6816121" cy="37451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DL Workspace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Open Source Toolkit for Turn-Key AI Cluster (Introduction)</a:t>
            </a:r>
          </a:p>
        </p:txBody>
      </p:sp>
      <p:pic>
        <p:nvPicPr>
          <p:cNvPr id="10" name="A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7602">
        <p:fade/>
      </p:transition>
    </mc:Choice>
    <mc:Fallback xmlns="">
      <p:transition spd="med" advTm="76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C85A25-DE4D-4778-8EAD-B3D640B77D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130" y="108133"/>
            <a:ext cx="11853481" cy="722321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0920E29-DD23-4532-8344-2A8ED9160D11}"/>
              </a:ext>
            </a:extLst>
          </p:cNvPr>
          <p:cNvGrpSpPr/>
          <p:nvPr/>
        </p:nvGrpSpPr>
        <p:grpSpPr>
          <a:xfrm>
            <a:off x="991461" y="3955410"/>
            <a:ext cx="7397828" cy="1283737"/>
            <a:chOff x="712459" y="3462459"/>
            <a:chExt cx="7632778" cy="125493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D4240CF-8CED-4238-B0A1-7543885B69AC}"/>
                </a:ext>
              </a:extLst>
            </p:cNvPr>
            <p:cNvSpPr/>
            <p:nvPr/>
          </p:nvSpPr>
          <p:spPr>
            <a:xfrm flipV="1">
              <a:off x="712459" y="3462459"/>
              <a:ext cx="6437040" cy="1081952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E87F260-35FF-443C-9713-ED2199B0A415}"/>
                </a:ext>
              </a:extLst>
            </p:cNvPr>
            <p:cNvCxnSpPr>
              <a:cxnSpLocks/>
              <a:stCxn id="16" idx="1"/>
              <a:endCxn id="14" idx="0"/>
            </p:cNvCxnSpPr>
            <p:nvPr/>
          </p:nvCxnSpPr>
          <p:spPr>
            <a:xfrm flipH="1">
              <a:off x="3930980" y="4536872"/>
              <a:ext cx="170514" cy="7539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471FF0-AA59-40CC-AEB5-0A9F712757B8}"/>
                </a:ext>
              </a:extLst>
            </p:cNvPr>
            <p:cNvSpPr txBox="1"/>
            <p:nvPr/>
          </p:nvSpPr>
          <p:spPr>
            <a:xfrm>
              <a:off x="4101493" y="4356349"/>
              <a:ext cx="4243744" cy="3610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Wait for Mapped Endpoints to appear. </a:t>
              </a:r>
            </a:p>
          </p:txBody>
        </p:sp>
      </p:grp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4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476">
        <p:fade/>
      </p:transition>
    </mc:Choice>
    <mc:Fallback xmlns="">
      <p:transition spd="med" advClick="0" advTm="347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AC81390-84EE-477F-8812-948A372A95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558" y="94268"/>
            <a:ext cx="11910042" cy="725768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0920E29-DD23-4532-8344-2A8ED9160D11}"/>
              </a:ext>
            </a:extLst>
          </p:cNvPr>
          <p:cNvGrpSpPr/>
          <p:nvPr/>
        </p:nvGrpSpPr>
        <p:grpSpPr>
          <a:xfrm>
            <a:off x="3186260" y="5854043"/>
            <a:ext cx="5251706" cy="1003955"/>
            <a:chOff x="3320261" y="4275726"/>
            <a:chExt cx="5418499" cy="981431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D4240CF-8CED-4238-B0A1-7543885B69AC}"/>
                </a:ext>
              </a:extLst>
            </p:cNvPr>
            <p:cNvSpPr/>
            <p:nvPr/>
          </p:nvSpPr>
          <p:spPr>
            <a:xfrm>
              <a:off x="3320261" y="4275726"/>
              <a:ext cx="3559788" cy="427760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E87F260-35FF-443C-9713-ED2199B0A415}"/>
                </a:ext>
              </a:extLst>
            </p:cNvPr>
            <p:cNvCxnSpPr>
              <a:cxnSpLocks/>
              <a:stCxn id="16" idx="0"/>
              <a:endCxn id="14" idx="4"/>
            </p:cNvCxnSpPr>
            <p:nvPr/>
          </p:nvCxnSpPr>
          <p:spPr>
            <a:xfrm flipH="1" flipV="1">
              <a:off x="5100155" y="4703486"/>
              <a:ext cx="1333710" cy="192625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471FF0-AA59-40CC-AEB5-0A9F712757B8}"/>
                </a:ext>
              </a:extLst>
            </p:cNvPr>
            <p:cNvSpPr txBox="1"/>
            <p:nvPr/>
          </p:nvSpPr>
          <p:spPr>
            <a:xfrm>
              <a:off x="4128971" y="4896111"/>
              <a:ext cx="4609789" cy="3610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For Jupyter notebook, copy security token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E372793-9C53-49D3-A882-A5176AE2BD2D}"/>
              </a:ext>
            </a:extLst>
          </p:cNvPr>
          <p:cNvGrpSpPr/>
          <p:nvPr/>
        </p:nvGrpSpPr>
        <p:grpSpPr>
          <a:xfrm>
            <a:off x="3949295" y="1480956"/>
            <a:ext cx="3842554" cy="905490"/>
            <a:chOff x="3469504" y="4356349"/>
            <a:chExt cx="3350897" cy="900808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A996522-2E24-40E4-8492-54F45909A369}"/>
                </a:ext>
              </a:extLst>
            </p:cNvPr>
            <p:cNvSpPr/>
            <p:nvPr/>
          </p:nvSpPr>
          <p:spPr>
            <a:xfrm>
              <a:off x="3469504" y="4356349"/>
              <a:ext cx="3350897" cy="347137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0CE91B3-9534-41CD-93F2-5C128A9C2181}"/>
                </a:ext>
              </a:extLst>
            </p:cNvPr>
            <p:cNvCxnSpPr>
              <a:cxnSpLocks/>
              <a:stCxn id="20" idx="0"/>
              <a:endCxn id="18" idx="4"/>
            </p:cNvCxnSpPr>
            <p:nvPr/>
          </p:nvCxnSpPr>
          <p:spPr>
            <a:xfrm flipH="1" flipV="1">
              <a:off x="5144953" y="4703486"/>
              <a:ext cx="12091" cy="192625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DE3EF2C-1384-4FF4-9044-B6A8DF63E437}"/>
                </a:ext>
              </a:extLst>
            </p:cNvPr>
            <p:cNvSpPr txBox="1"/>
            <p:nvPr/>
          </p:nvSpPr>
          <p:spPr>
            <a:xfrm>
              <a:off x="4128971" y="4896111"/>
              <a:ext cx="2056146" cy="3610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click endpoint link</a:t>
              </a:r>
            </a:p>
          </p:txBody>
        </p: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92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866">
        <p:fade/>
      </p:transition>
    </mc:Choice>
    <mc:Fallback xmlns="">
      <p:transition spd="med" advClick="0" advTm="686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1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376A24-A281-417C-8733-BCEA1B7EE0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262" b="11197"/>
          <a:stretch/>
        </p:blipFill>
        <p:spPr>
          <a:xfrm>
            <a:off x="184838" y="195307"/>
            <a:ext cx="11855376" cy="5601811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0920E29-DD23-4532-8344-2A8ED9160D11}"/>
              </a:ext>
            </a:extLst>
          </p:cNvPr>
          <p:cNvGrpSpPr/>
          <p:nvPr/>
        </p:nvGrpSpPr>
        <p:grpSpPr>
          <a:xfrm>
            <a:off x="4940425" y="1109711"/>
            <a:ext cx="5585927" cy="1468425"/>
            <a:chOff x="5012901" y="1188698"/>
            <a:chExt cx="5763331" cy="132470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D4240CF-8CED-4238-B0A1-7543885B69AC}"/>
                </a:ext>
              </a:extLst>
            </p:cNvPr>
            <p:cNvSpPr/>
            <p:nvPr/>
          </p:nvSpPr>
          <p:spPr>
            <a:xfrm>
              <a:off x="5012901" y="1188698"/>
              <a:ext cx="3086792" cy="347137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E87F260-35FF-443C-9713-ED2199B0A415}"/>
                </a:ext>
              </a:extLst>
            </p:cNvPr>
            <p:cNvCxnSpPr>
              <a:cxnSpLocks/>
              <a:stCxn id="16" idx="0"/>
              <a:endCxn id="14" idx="4"/>
            </p:cNvCxnSpPr>
            <p:nvPr/>
          </p:nvCxnSpPr>
          <p:spPr>
            <a:xfrm flipH="1" flipV="1">
              <a:off x="6556297" y="1535835"/>
              <a:ext cx="2206131" cy="644385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471FF0-AA59-40CC-AEB5-0A9F712757B8}"/>
                </a:ext>
              </a:extLst>
            </p:cNvPr>
            <p:cNvSpPr txBox="1"/>
            <p:nvPr/>
          </p:nvSpPr>
          <p:spPr>
            <a:xfrm>
              <a:off x="6748623" y="2180220"/>
              <a:ext cx="4027609" cy="3331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Paste security token, and click log in</a:t>
              </a:r>
            </a:p>
          </p:txBody>
        </p: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674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363">
        <p:fade/>
      </p:transition>
    </mc:Choice>
    <mc:Fallback xmlns="">
      <p:transition spd="med" advClick="0" advTm="336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F5580F-474C-4246-8659-18FD6CD545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960" y="113120"/>
            <a:ext cx="11768640" cy="7171515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9BD696D-9EB3-404E-8965-68070EC4959E}"/>
              </a:ext>
            </a:extLst>
          </p:cNvPr>
          <p:cNvGrpSpPr/>
          <p:nvPr/>
        </p:nvGrpSpPr>
        <p:grpSpPr>
          <a:xfrm>
            <a:off x="1353022" y="2208805"/>
            <a:ext cx="7687943" cy="1466543"/>
            <a:chOff x="1311566" y="2180220"/>
            <a:chExt cx="7932110" cy="1323008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6B1B289-7BE9-41F3-9526-C4FE59389BA0}"/>
                </a:ext>
              </a:extLst>
            </p:cNvPr>
            <p:cNvSpPr/>
            <p:nvPr/>
          </p:nvSpPr>
          <p:spPr>
            <a:xfrm>
              <a:off x="1311566" y="3156091"/>
              <a:ext cx="3086792" cy="347137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BE1988C-C9B3-473E-A84A-294D93278429}"/>
                </a:ext>
              </a:extLst>
            </p:cNvPr>
            <p:cNvCxnSpPr>
              <a:cxnSpLocks/>
              <a:stCxn id="11" idx="1"/>
              <a:endCxn id="9" idx="0"/>
            </p:cNvCxnSpPr>
            <p:nvPr/>
          </p:nvCxnSpPr>
          <p:spPr>
            <a:xfrm flipH="1">
              <a:off x="2854962" y="2596700"/>
              <a:ext cx="1086266" cy="559391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B2C8D9-6AD6-4AD3-AE83-A33C8F818068}"/>
                </a:ext>
              </a:extLst>
            </p:cNvPr>
            <p:cNvSpPr txBox="1"/>
            <p:nvPr/>
          </p:nvSpPr>
          <p:spPr>
            <a:xfrm>
              <a:off x="3941228" y="2180220"/>
              <a:ext cx="5302448" cy="8329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You now have access to a fully functional CNTK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container, with GPU resource (if requested).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You can click notebooks link</a:t>
              </a:r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33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5095">
        <p:fade/>
      </p:transition>
    </mc:Choice>
    <mc:Fallback xmlns="">
      <p:transition spd="med" advClick="0" advTm="150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B52852C-7E29-4F07-B82B-C7A7F98B44C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248" y="122547"/>
            <a:ext cx="11736086" cy="7151677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1F565A8-40F2-4876-BCE6-612DF470FE13}"/>
              </a:ext>
            </a:extLst>
          </p:cNvPr>
          <p:cNvGrpSpPr/>
          <p:nvPr/>
        </p:nvGrpSpPr>
        <p:grpSpPr>
          <a:xfrm>
            <a:off x="2133583" y="1694565"/>
            <a:ext cx="9347099" cy="1310116"/>
            <a:chOff x="2087738" y="1198546"/>
            <a:chExt cx="9643952" cy="1181890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8508E07-3673-4DC6-9AD6-69EFA0F05C53}"/>
                </a:ext>
              </a:extLst>
            </p:cNvPr>
            <p:cNvSpPr/>
            <p:nvPr/>
          </p:nvSpPr>
          <p:spPr>
            <a:xfrm>
              <a:off x="2087738" y="1198546"/>
              <a:ext cx="2106712" cy="318509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142A845-8E1D-424A-AA55-A292D03AF00A}"/>
                </a:ext>
              </a:extLst>
            </p:cNvPr>
            <p:cNvCxnSpPr>
              <a:cxnSpLocks/>
              <a:stCxn id="15" idx="0"/>
            </p:cNvCxnSpPr>
            <p:nvPr/>
          </p:nvCxnSpPr>
          <p:spPr>
            <a:xfrm flipH="1" flipV="1">
              <a:off x="4194450" y="1357800"/>
              <a:ext cx="4736173" cy="439564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8AB0754-7D65-47C9-AE96-EC1EDEFC7F61}"/>
                </a:ext>
              </a:extLst>
            </p:cNvPr>
            <p:cNvSpPr txBox="1"/>
            <p:nvPr/>
          </p:nvSpPr>
          <p:spPr>
            <a:xfrm>
              <a:off x="6129557" y="1797364"/>
              <a:ext cx="5602133" cy="5830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In this container, software (e.g</a:t>
              </a:r>
              <a:r>
                <a:rPr lang="en-US">
                  <a:solidFill>
                    <a:srgbClr val="C00000"/>
                  </a:solidFill>
                </a:rPr>
                <a:t>., CNTK)</a:t>
              </a:r>
              <a:endParaRPr lang="en-US" dirty="0">
                <a:solidFill>
                  <a:srgbClr val="C00000"/>
                </a:solidFill>
              </a:endParaRPr>
            </a:p>
            <a:p>
              <a:r>
                <a:rPr lang="en-US" dirty="0">
                  <a:solidFill>
                    <a:srgbClr val="C00000"/>
                  </a:solidFill>
                </a:rPr>
                <a:t>and hardware (GPU and its driver) are all pre-setup</a:t>
              </a:r>
            </a:p>
          </p:txBody>
        </p:sp>
      </p:grp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7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6547">
        <p:fade/>
      </p:transition>
    </mc:Choice>
    <mc:Fallback xmlns="">
      <p:transition spd="med" advClick="0" advTm="654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5A784B-15E5-46D8-B034-4BC169B3EF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909"/>
          <a:stretch/>
        </p:blipFill>
        <p:spPr>
          <a:xfrm>
            <a:off x="131570" y="159798"/>
            <a:ext cx="11817773" cy="634380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1F565A8-40F2-4876-BCE6-612DF470FE13}"/>
              </a:ext>
            </a:extLst>
          </p:cNvPr>
          <p:cNvGrpSpPr/>
          <p:nvPr/>
        </p:nvGrpSpPr>
        <p:grpSpPr>
          <a:xfrm>
            <a:off x="1233997" y="2947332"/>
            <a:ext cx="10471473" cy="3018459"/>
            <a:chOff x="1188760" y="2830446"/>
            <a:chExt cx="10804035" cy="272303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8508E07-3673-4DC6-9AD6-69EFA0F05C53}"/>
                </a:ext>
              </a:extLst>
            </p:cNvPr>
            <p:cNvSpPr/>
            <p:nvPr/>
          </p:nvSpPr>
          <p:spPr>
            <a:xfrm>
              <a:off x="1188760" y="3871634"/>
              <a:ext cx="5404171" cy="1681844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142A845-8E1D-424A-AA55-A292D03AF0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09920" y="3663406"/>
              <a:ext cx="4996571" cy="208229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8AB0754-7D65-47C9-AE96-EC1EDEFC7F61}"/>
                </a:ext>
              </a:extLst>
            </p:cNvPr>
            <p:cNvSpPr txBox="1"/>
            <p:nvPr/>
          </p:nvSpPr>
          <p:spPr>
            <a:xfrm>
              <a:off x="6020186" y="2830446"/>
              <a:ext cx="5972609" cy="8329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In this fully setup environment, you can write your own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program, execute the code, and interactively explore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AI models</a:t>
              </a:r>
            </a:p>
          </p:txBody>
        </p:sp>
      </p:grp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19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7015">
        <p:fade/>
      </p:transition>
    </mc:Choice>
    <mc:Fallback xmlns="">
      <p:transition spd="med" advClick="0" advTm="701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DL Workspace provides 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T</a:t>
            </a:r>
            <a:r>
              <a:rPr lang="en-US" dirty="0"/>
              <a:t>urn-key setup for </a:t>
            </a:r>
            <a:r>
              <a:rPr lang="en-US" altLang="zh-CN" dirty="0"/>
              <a:t>AI cluster (in public cloud or on-perm)</a:t>
            </a:r>
            <a:endParaRPr lang="en-US" dirty="0"/>
          </a:p>
          <a:p>
            <a:r>
              <a:rPr lang="en-US" dirty="0"/>
              <a:t>Allow AI scientist to run jobs (interactive exploration, training, inferencing, data analytics) with fully setup software/hardware environment</a:t>
            </a:r>
          </a:p>
          <a:p>
            <a:r>
              <a:rPr lang="en-US" dirty="0"/>
              <a:t>Using DL Workspace, AI scientists can easily collaborate, and share job setup, and maximize job productivity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131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1838">
        <p:fade/>
      </p:transition>
    </mc:Choice>
    <mc:Fallback xmlns="">
      <p:transition spd="med" advClick="0" advTm="118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DL Workspace is 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O</a:t>
            </a:r>
            <a:r>
              <a:rPr lang="en-US" dirty="0"/>
              <a:t>pen source toolkit for turn-key </a:t>
            </a:r>
            <a:r>
              <a:rPr lang="en-US" altLang="zh-CN" dirty="0"/>
              <a:t>AI cluster setup</a:t>
            </a:r>
            <a:endParaRPr lang="en-US" dirty="0"/>
          </a:p>
          <a:p>
            <a:r>
              <a:rPr lang="en-US" dirty="0"/>
              <a:t>Used for daily development/production in Microsoft internal groups (e.g., Microsoft Cognitive Services, </a:t>
            </a:r>
            <a:r>
              <a:rPr lang="en-US" altLang="zh-CN" dirty="0"/>
              <a:t>SwiftKey, </a:t>
            </a:r>
            <a:r>
              <a:rPr lang="en-US" dirty="0"/>
              <a:t>Bing </a:t>
            </a:r>
            <a:r>
              <a:rPr lang="en-US" altLang="zh-CN" dirty="0"/>
              <a:t>Relevance)</a:t>
            </a:r>
            <a:endParaRPr lang="en-US" dirty="0"/>
          </a:p>
          <a:p>
            <a:r>
              <a:rPr lang="en-US" dirty="0"/>
              <a:t>Allow AI scientist to run jobs (interactive exploration, training, inferencing, data analytics)</a:t>
            </a:r>
          </a:p>
          <a:p>
            <a:pPr lvl="1"/>
            <a:r>
              <a:rPr lang="en-US" dirty="0"/>
              <a:t>Resource managed by cluster</a:t>
            </a:r>
          </a:p>
          <a:p>
            <a:pPr lvl="1"/>
            <a:r>
              <a:rPr lang="en-US" dirty="0"/>
              <a:t>Turn-key operation (automatic </a:t>
            </a:r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setup &amp;</a:t>
            </a:r>
            <a:r>
              <a:rPr lang="zh-CN" altLang="en-US" dirty="0"/>
              <a:t> </a:t>
            </a:r>
            <a:r>
              <a:rPr lang="en-US" altLang="zh-CN" dirty="0"/>
              <a:t>cluster</a:t>
            </a:r>
            <a:r>
              <a:rPr lang="zh-CN" altLang="en-US" dirty="0"/>
              <a:t> </a:t>
            </a:r>
            <a:r>
              <a:rPr lang="en-US" altLang="zh-CN" dirty="0"/>
              <a:t>configuration)</a:t>
            </a:r>
          </a:p>
          <a:p>
            <a:pPr marL="388620" indent="-342900"/>
            <a:r>
              <a:rPr lang="en-US" dirty="0"/>
              <a:t>Out-of-box support</a:t>
            </a:r>
          </a:p>
          <a:p>
            <a:pPr marL="617220" lvl="1" indent="-342900"/>
            <a:r>
              <a:rPr lang="en-US" dirty="0"/>
              <a:t>All major DL toolkits (TensorFlow, CNTK, Caffe, </a:t>
            </a:r>
            <a:r>
              <a:rPr lang="en-US" dirty="0" err="1"/>
              <a:t>MxNet</a:t>
            </a:r>
            <a:r>
              <a:rPr lang="en-US" dirty="0"/>
              <a:t>, etc..)</a:t>
            </a:r>
          </a:p>
          <a:p>
            <a:pPr marL="617220" lvl="1" indent="-342900"/>
            <a:r>
              <a:rPr lang="en-US" dirty="0"/>
              <a:t>Big data analytics (Hadoop/Spark)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191">
        <p:fade/>
      </p:transition>
    </mc:Choice>
    <mc:Fallback xmlns="">
      <p:transition spd="med" advTm="1519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8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486FC9-79B0-4876-B9A8-3F65D48DF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183" y="231648"/>
            <a:ext cx="6816121" cy="37451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zh-CN" dirty="0" err="1">
                <a:solidFill>
                  <a:srgbClr val="C00000"/>
                </a:solidFill>
              </a:rPr>
              <a:t>WorkFlow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83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5453">
        <p:fade/>
      </p:transition>
    </mc:Choice>
    <mc:Fallback xmlns="">
      <p:transition spd="med" advClick="0" advTm="545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0BCE71-1D4E-4948-8FF6-715E7FA995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599"/>
          <a:stretch/>
        </p:blipFill>
        <p:spPr>
          <a:xfrm>
            <a:off x="168636" y="151504"/>
            <a:ext cx="11837703" cy="616052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753DA38-6A65-440D-8ADB-946568A4DE0B}"/>
              </a:ext>
            </a:extLst>
          </p:cNvPr>
          <p:cNvGrpSpPr/>
          <p:nvPr/>
        </p:nvGrpSpPr>
        <p:grpSpPr>
          <a:xfrm>
            <a:off x="7399020" y="240280"/>
            <a:ext cx="3886199" cy="1260372"/>
            <a:chOff x="7399020" y="240280"/>
            <a:chExt cx="3886199" cy="126037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624CACA-6521-4AF0-81B9-4228198CF136}"/>
                </a:ext>
              </a:extLst>
            </p:cNvPr>
            <p:cNvSpPr/>
            <p:nvPr/>
          </p:nvSpPr>
          <p:spPr>
            <a:xfrm>
              <a:off x="8282940" y="240280"/>
              <a:ext cx="3002279" cy="44552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9B746C9-4D21-4CE8-B540-89ECA01DA358}"/>
                </a:ext>
              </a:extLst>
            </p:cNvPr>
            <p:cNvCxnSpPr>
              <a:cxnSpLocks/>
              <a:stCxn id="7" idx="4"/>
              <a:endCxn id="11" idx="0"/>
            </p:cNvCxnSpPr>
            <p:nvPr/>
          </p:nvCxnSpPr>
          <p:spPr>
            <a:xfrm flipH="1">
              <a:off x="9052560" y="685800"/>
              <a:ext cx="731520" cy="445520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DB26C2-D3FB-4323-AD31-1737EB343DA8}"/>
                </a:ext>
              </a:extLst>
            </p:cNvPr>
            <p:cNvSpPr txBox="1"/>
            <p:nvPr/>
          </p:nvSpPr>
          <p:spPr>
            <a:xfrm>
              <a:off x="7399020" y="1131320"/>
              <a:ext cx="3307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authentication via open id</a:t>
              </a:r>
            </a:p>
          </p:txBody>
        </p:sp>
      </p:grp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19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893">
        <p:fade/>
      </p:transition>
    </mc:Choice>
    <mc:Fallback xmlns="">
      <p:transition spd="med" advClick="0" advTm="389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96A568-B329-4C50-AF96-984D6D5229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369"/>
          <a:stretch/>
        </p:blipFill>
        <p:spPr>
          <a:xfrm>
            <a:off x="186431" y="138210"/>
            <a:ext cx="11831436" cy="617381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0ACC900-24D7-417B-BFEE-24BCC137C274}"/>
              </a:ext>
            </a:extLst>
          </p:cNvPr>
          <p:cNvGrpSpPr/>
          <p:nvPr/>
        </p:nvGrpSpPr>
        <p:grpSpPr>
          <a:xfrm>
            <a:off x="7399020" y="240280"/>
            <a:ext cx="2899077" cy="1260372"/>
            <a:chOff x="7399020" y="240280"/>
            <a:chExt cx="3886199" cy="126037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FC46908-0948-404B-B44D-186936B158AC}"/>
                </a:ext>
              </a:extLst>
            </p:cNvPr>
            <p:cNvSpPr/>
            <p:nvPr/>
          </p:nvSpPr>
          <p:spPr>
            <a:xfrm>
              <a:off x="9916664" y="240280"/>
              <a:ext cx="1368555" cy="27462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FAA6B9EA-2A96-4F94-BF56-5F4BD15F9CBF}"/>
                </a:ext>
              </a:extLst>
            </p:cNvPr>
            <p:cNvCxnSpPr>
              <a:cxnSpLocks/>
              <a:stCxn id="10" idx="4"/>
              <a:endCxn id="13" idx="0"/>
            </p:cNvCxnSpPr>
            <p:nvPr/>
          </p:nvCxnSpPr>
          <p:spPr>
            <a:xfrm flipH="1">
              <a:off x="9052560" y="514905"/>
              <a:ext cx="1548382" cy="616415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1D91754-A4A8-407E-907C-094123D46D4B}"/>
                </a:ext>
              </a:extLst>
            </p:cNvPr>
            <p:cNvSpPr txBox="1"/>
            <p:nvPr/>
          </p:nvSpPr>
          <p:spPr>
            <a:xfrm>
              <a:off x="7399020" y="1131320"/>
              <a:ext cx="3307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once log in …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FAB7FE-4FC8-4588-99E0-3D59599861F1}"/>
              </a:ext>
            </a:extLst>
          </p:cNvPr>
          <p:cNvGrpSpPr/>
          <p:nvPr/>
        </p:nvGrpSpPr>
        <p:grpSpPr>
          <a:xfrm>
            <a:off x="2693286" y="240280"/>
            <a:ext cx="2742202" cy="1260372"/>
            <a:chOff x="7399020" y="240280"/>
            <a:chExt cx="3633260" cy="126037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FA51A05-8105-42D4-B29C-DC6AEB32D4FC}"/>
                </a:ext>
              </a:extLst>
            </p:cNvPr>
            <p:cNvSpPr/>
            <p:nvPr/>
          </p:nvSpPr>
          <p:spPr>
            <a:xfrm>
              <a:off x="7535729" y="240280"/>
              <a:ext cx="1470299" cy="27462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CD95AC6-3118-44B1-9545-23E5A1E90DC3}"/>
                </a:ext>
              </a:extLst>
            </p:cNvPr>
            <p:cNvCxnSpPr>
              <a:cxnSpLocks/>
              <a:stCxn id="16" idx="4"/>
            </p:cNvCxnSpPr>
            <p:nvPr/>
          </p:nvCxnSpPr>
          <p:spPr>
            <a:xfrm>
              <a:off x="8270879" y="514905"/>
              <a:ext cx="1185935" cy="616415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22B3B55-ECF8-492A-9CCD-EE465D8F82C5}"/>
                </a:ext>
              </a:extLst>
            </p:cNvPr>
            <p:cNvSpPr txBox="1"/>
            <p:nvPr/>
          </p:nvSpPr>
          <p:spPr>
            <a:xfrm>
              <a:off x="7399020" y="1131320"/>
              <a:ext cx="363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Select “Submit New Job”</a:t>
              </a:r>
            </a:p>
          </p:txBody>
        </p:sp>
      </p:grp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326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087">
        <p:fade/>
      </p:transition>
    </mc:Choice>
    <mc:Fallback xmlns="">
      <p:transition spd="med" advClick="0" advTm="408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BD99FC-A3E9-4700-8F30-353F789EA2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408" y="122548"/>
            <a:ext cx="11896192" cy="7249242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4D188FB-C126-4F52-9420-F50EE6712C12}"/>
              </a:ext>
            </a:extLst>
          </p:cNvPr>
          <p:cNvGrpSpPr/>
          <p:nvPr/>
        </p:nvGrpSpPr>
        <p:grpSpPr>
          <a:xfrm>
            <a:off x="3505032" y="1864677"/>
            <a:ext cx="6618171" cy="1179875"/>
            <a:chOff x="3559946" y="1695635"/>
            <a:chExt cx="6618171" cy="117987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5589CBD-5596-40C2-87E2-95931EBD9B4E}"/>
                </a:ext>
              </a:extLst>
            </p:cNvPr>
            <p:cNvSpPr/>
            <p:nvPr/>
          </p:nvSpPr>
          <p:spPr>
            <a:xfrm>
              <a:off x="3559946" y="1695635"/>
              <a:ext cx="2237172" cy="292964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27C0AC4E-8422-49C7-93B1-7B1432A033B6}"/>
                </a:ext>
              </a:extLst>
            </p:cNvPr>
            <p:cNvCxnSpPr>
              <a:cxnSpLocks/>
              <a:stCxn id="17" idx="1"/>
              <a:endCxn id="3" idx="6"/>
            </p:cNvCxnSpPr>
            <p:nvPr/>
          </p:nvCxnSpPr>
          <p:spPr>
            <a:xfrm flipH="1" flipV="1">
              <a:off x="5797118" y="1842117"/>
              <a:ext cx="1464816" cy="571728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6AC1406-1986-488A-94C3-7BCCDF827D95}"/>
                </a:ext>
              </a:extLst>
            </p:cNvPr>
            <p:cNvSpPr txBox="1"/>
            <p:nvPr/>
          </p:nvSpPr>
          <p:spPr>
            <a:xfrm>
              <a:off x="7261934" y="1952180"/>
              <a:ext cx="291618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Select a template,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make optional modification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on job template</a:t>
              </a:r>
            </a:p>
          </p:txBody>
        </p:sp>
      </p:grp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3109">
        <p:fade/>
      </p:transition>
    </mc:Choice>
    <mc:Fallback xmlns="">
      <p:transition spd="med" advClick="0" advTm="31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1C045B-6CF9-43B2-97CB-0D7C8CCA0F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546" y="94268"/>
            <a:ext cx="11844054" cy="7217470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62550F3-2701-4EC0-B180-4F79E5DCE4DE}"/>
              </a:ext>
            </a:extLst>
          </p:cNvPr>
          <p:cNvGrpSpPr/>
          <p:nvPr/>
        </p:nvGrpSpPr>
        <p:grpSpPr>
          <a:xfrm>
            <a:off x="6474401" y="4859913"/>
            <a:ext cx="2058139" cy="1234744"/>
            <a:chOff x="6064929" y="4056346"/>
            <a:chExt cx="2058139" cy="123474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EBE2A2C-C1E3-4440-9DF5-BBF91807DB94}"/>
                </a:ext>
              </a:extLst>
            </p:cNvPr>
            <p:cNvSpPr/>
            <p:nvPr/>
          </p:nvSpPr>
          <p:spPr>
            <a:xfrm>
              <a:off x="7261934" y="4884197"/>
              <a:ext cx="861134" cy="40689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B83191E-BB66-48D2-BA5E-571B8185AF9B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>
              <a:off x="6320656" y="4438835"/>
              <a:ext cx="1371845" cy="445362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3F7BD08-A9A4-4F8E-BDEA-FA3BEF917CF5}"/>
                </a:ext>
              </a:extLst>
            </p:cNvPr>
            <p:cNvSpPr txBox="1"/>
            <p:nvPr/>
          </p:nvSpPr>
          <p:spPr>
            <a:xfrm>
              <a:off x="6064929" y="4056346"/>
              <a:ext cx="1467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submit a job</a:t>
              </a:r>
            </a:p>
          </p:txBody>
        </p:sp>
      </p:grpSp>
      <p:pic>
        <p:nvPicPr>
          <p:cNvPr id="8" name="Audio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3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4762">
        <p:fade/>
      </p:transition>
    </mc:Choice>
    <mc:Fallback xmlns="">
      <p:transition spd="med" advClick="0" advTm="476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9F97F7-1ED2-49D7-B984-2C870E7F1B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984" y="150829"/>
            <a:ext cx="11776496" cy="7176302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1DB3FA0-F55D-481E-AB94-E1B456A26B3B}"/>
              </a:ext>
            </a:extLst>
          </p:cNvPr>
          <p:cNvGrpSpPr/>
          <p:nvPr/>
        </p:nvGrpSpPr>
        <p:grpSpPr>
          <a:xfrm>
            <a:off x="1382629" y="1443057"/>
            <a:ext cx="5239190" cy="708451"/>
            <a:chOff x="3808520" y="985421"/>
            <a:chExt cx="5239190" cy="919748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D1DDEF5-8BD4-4CF2-A36E-2A1E6F6764C9}"/>
                </a:ext>
              </a:extLst>
            </p:cNvPr>
            <p:cNvSpPr/>
            <p:nvPr/>
          </p:nvSpPr>
          <p:spPr>
            <a:xfrm flipV="1">
              <a:off x="3808520" y="985421"/>
              <a:ext cx="1553593" cy="372862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48D2970-F466-48D4-8CB7-5176E6E0D384}"/>
                </a:ext>
              </a:extLst>
            </p:cNvPr>
            <p:cNvCxnSpPr>
              <a:cxnSpLocks/>
              <a:endCxn id="15" idx="0"/>
            </p:cNvCxnSpPr>
            <p:nvPr/>
          </p:nvCxnSpPr>
          <p:spPr>
            <a:xfrm flipH="1" flipV="1">
              <a:off x="4585317" y="1358283"/>
              <a:ext cx="1238434" cy="355109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1448637-8331-4788-BBDE-271C0268A7ED}"/>
                </a:ext>
              </a:extLst>
            </p:cNvPr>
            <p:cNvSpPr txBox="1"/>
            <p:nvPr/>
          </p:nvSpPr>
          <p:spPr>
            <a:xfrm>
              <a:off x="5823751" y="1535837"/>
              <a:ext cx="3223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Select to view submitted jobs 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9CC4AAA-BB87-4D4D-96D0-93238581B017}"/>
              </a:ext>
            </a:extLst>
          </p:cNvPr>
          <p:cNvGrpSpPr/>
          <p:nvPr/>
        </p:nvGrpSpPr>
        <p:grpSpPr>
          <a:xfrm>
            <a:off x="1265570" y="2427358"/>
            <a:ext cx="5235079" cy="663682"/>
            <a:chOff x="2202342" y="1388118"/>
            <a:chExt cx="5235079" cy="66368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7B7D3F1-3BBE-44CA-A51E-24FFB7CF82D9}"/>
                </a:ext>
              </a:extLst>
            </p:cNvPr>
            <p:cNvSpPr/>
            <p:nvPr/>
          </p:nvSpPr>
          <p:spPr>
            <a:xfrm flipV="1">
              <a:off x="2202342" y="1388118"/>
              <a:ext cx="2752078" cy="337351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5311CA4B-CB0F-4E61-8E7F-4B697297546B}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 flipH="1" flipV="1">
              <a:off x="3578381" y="1725469"/>
              <a:ext cx="2245370" cy="105630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9667B09-5F2A-4E7E-B744-CB0426CE2963}"/>
                </a:ext>
              </a:extLst>
            </p:cNvPr>
            <p:cNvSpPr txBox="1"/>
            <p:nvPr/>
          </p:nvSpPr>
          <p:spPr>
            <a:xfrm>
              <a:off x="5816464" y="1682468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Select Job ID </a:t>
              </a:r>
            </a:p>
          </p:txBody>
        </p:sp>
      </p:grp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71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7202">
        <p:fade/>
      </p:transition>
    </mc:Choice>
    <mc:Fallback xmlns="">
      <p:transition spd="med" advClick="0" advTm="720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0D5636-A68D-40D3-932B-BCD99CA67E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161" y="113122"/>
            <a:ext cx="11877570" cy="7237894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7CAADAF-D329-4362-BED7-ED491C16414E}"/>
              </a:ext>
            </a:extLst>
          </p:cNvPr>
          <p:cNvGrpSpPr/>
          <p:nvPr/>
        </p:nvGrpSpPr>
        <p:grpSpPr>
          <a:xfrm>
            <a:off x="630750" y="3937683"/>
            <a:ext cx="11408415" cy="2361517"/>
            <a:chOff x="565908" y="2950429"/>
            <a:chExt cx="11770740" cy="230853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252B8FD-3B80-482F-8E0B-BC7F9CC44A1A}"/>
                </a:ext>
              </a:extLst>
            </p:cNvPr>
            <p:cNvSpPr/>
            <p:nvPr/>
          </p:nvSpPr>
          <p:spPr>
            <a:xfrm flipV="1">
              <a:off x="565908" y="2950429"/>
              <a:ext cx="5321735" cy="1518736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117E098-B49A-4EC7-BDDF-844DF7865834}"/>
                </a:ext>
              </a:extLst>
            </p:cNvPr>
            <p:cNvCxnSpPr>
              <a:cxnSpLocks/>
              <a:stCxn id="11" idx="1"/>
              <a:endCxn id="9" idx="0"/>
            </p:cNvCxnSpPr>
            <p:nvPr/>
          </p:nvCxnSpPr>
          <p:spPr>
            <a:xfrm flipH="1" flipV="1">
              <a:off x="3226775" y="4469165"/>
              <a:ext cx="874708" cy="338491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E7C8C7-F653-44C4-BE2C-0CC3CCEF064A}"/>
                </a:ext>
              </a:extLst>
            </p:cNvPr>
            <p:cNvSpPr txBox="1"/>
            <p:nvPr/>
          </p:nvSpPr>
          <p:spPr>
            <a:xfrm>
              <a:off x="4101483" y="4356349"/>
              <a:ext cx="8235165" cy="9026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You may need to wait between a few seconds (execution of old job) to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several minutes (new job) for the job container to be scheduled, downloaded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and launched </a:t>
              </a:r>
            </a:p>
          </p:txBody>
        </p:sp>
      </p:grpSp>
      <p:pic>
        <p:nvPicPr>
          <p:cNvPr id="7" name="Audio 6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91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182">
        <p:fade/>
      </p:transition>
    </mc:Choice>
    <mc:Fallback xmlns="">
      <p:transition spd="med" advClick="0" advTm="101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443</TotalTime>
  <Words>641</Words>
  <Application>Microsoft Office PowerPoint</Application>
  <PresentationFormat>Widescreen</PresentationFormat>
  <Paragraphs>78</Paragraphs>
  <Slides>16</Slides>
  <Notes>16</Notes>
  <HiddenSlides>0</HiddenSlides>
  <MMClips>16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幼圆</vt:lpstr>
      <vt:lpstr>Arial</vt:lpstr>
      <vt:lpstr>Diamond Grid 16x9</vt:lpstr>
      <vt:lpstr>DL Workspace</vt:lpstr>
      <vt:lpstr>DL Workspace is …</vt:lpstr>
      <vt:lpstr>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DL Workspace provides 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DL Workspace</dc:title>
  <dc:creator>Jin Li (MICROSOFT RESEARCH)</dc:creator>
  <cp:lastModifiedBy>Jin Li (MICROSOFT RESEARCH)</cp:lastModifiedBy>
  <cp:revision>58</cp:revision>
  <dcterms:created xsi:type="dcterms:W3CDTF">2017-09-13T18:34:11Z</dcterms:created>
  <dcterms:modified xsi:type="dcterms:W3CDTF">2017-09-15T19:47:53Z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  <property fmtid="{D5CDD505-2E9C-101B-9397-08002B2CF9AE}" pid="8" name="MSIP_Label_f42aa342-8706-4288-bd11-ebb85995028c_Enabled">
    <vt:lpwstr>True</vt:lpwstr>
  </property>
  <property fmtid="{D5CDD505-2E9C-101B-9397-08002B2CF9AE}" pid="9" name="MSIP_Label_f42aa342-8706-4288-bd11-ebb85995028c_SiteId">
    <vt:lpwstr>72f988bf-86f1-41af-91ab-2d7cd011db47</vt:lpwstr>
  </property>
  <property fmtid="{D5CDD505-2E9C-101B-9397-08002B2CF9AE}" pid="10" name="MSIP_Label_f42aa342-8706-4288-bd11-ebb85995028c_Ref">
    <vt:lpwstr>https://api.informationprotection.azure.com/api/72f988bf-86f1-41af-91ab-2d7cd011db47</vt:lpwstr>
  </property>
  <property fmtid="{D5CDD505-2E9C-101B-9397-08002B2CF9AE}" pid="11" name="MSIP_Label_f42aa342-8706-4288-bd11-ebb85995028c_Owner">
    <vt:lpwstr>jinl@microsoft.com</vt:lpwstr>
  </property>
  <property fmtid="{D5CDD505-2E9C-101B-9397-08002B2CF9AE}" pid="12" name="MSIP_Label_f42aa342-8706-4288-bd11-ebb85995028c_SetDate">
    <vt:lpwstr>2017-09-13T11:37:19.6917988-07:00</vt:lpwstr>
  </property>
  <property fmtid="{D5CDD505-2E9C-101B-9397-08002B2CF9AE}" pid="13" name="MSIP_Label_f42aa342-8706-4288-bd11-ebb85995028c_Name">
    <vt:lpwstr>General</vt:lpwstr>
  </property>
  <property fmtid="{D5CDD505-2E9C-101B-9397-08002B2CF9AE}" pid="14" name="MSIP_Label_f42aa342-8706-4288-bd11-ebb85995028c_Application">
    <vt:lpwstr>Microsoft Azure Information Protection</vt:lpwstr>
  </property>
  <property fmtid="{D5CDD505-2E9C-101B-9397-08002B2CF9AE}" pid="15" name="MSIP_Label_f42aa342-8706-4288-bd11-ebb85995028c_Extended_MSFT_Method">
    <vt:lpwstr>Automatic</vt:lpwstr>
  </property>
  <property fmtid="{D5CDD505-2E9C-101B-9397-08002B2CF9AE}" pid="16" name="Sensitivity">
    <vt:lpwstr>General</vt:lpwstr>
  </property>
</Properties>
</file>